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498" y="4749800"/>
            <a:ext cx="11868097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571500" y="1968501"/>
            <a:ext cx="11868106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799" y="7975599"/>
            <a:ext cx="4" cy="14225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499" y="4864098"/>
            <a:ext cx="5334479" cy="6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499"/>
            <a:ext cx="5073394" cy="13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9055096" y="507998"/>
            <a:ext cx="130" cy="7975634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9055096" y="4464048"/>
            <a:ext cx="3448504" cy="6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499" y="1968500"/>
            <a:ext cx="11868108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201" y="91948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Periodic Law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More relatable (illustrated) table</a:t>
            </a:r>
          </a:p>
        </p:txBody>
      </p:sp>
      <p:pic>
        <p:nvPicPr>
          <p:cNvPr id="169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425" y="2209928"/>
            <a:ext cx="10977351" cy="7318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357187" y="228597"/>
            <a:ext cx="11233153" cy="769940"/>
          </a:xfrm>
          <a:prstGeom prst="rect">
            <a:avLst/>
          </a:prstGeom>
        </p:spPr>
        <p:txBody>
          <a:bodyPr/>
          <a:lstStyle/>
          <a:p>
            <a:r>
              <a:t>More modern and descriptive table</a:t>
            </a:r>
          </a:p>
        </p:txBody>
      </p:sp>
      <p:pic>
        <p:nvPicPr>
          <p:cNvPr id="172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959" y="1114425"/>
            <a:ext cx="11665879" cy="8361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7.2 Effective Nuclear Charge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804711" y="2222500"/>
            <a:ext cx="11628591" cy="6667500"/>
          </a:xfrm>
          <a:prstGeom prst="rect">
            <a:avLst/>
          </a:prstGeom>
        </p:spPr>
        <p:txBody>
          <a:bodyPr/>
          <a:lstStyle/>
          <a:p>
            <a:pPr marL="338326" indent="-338326" defTabSz="432308">
              <a:spcBef>
                <a:spcPts val="3100"/>
              </a:spcBef>
              <a:defRPr sz="4000"/>
            </a:pPr>
            <a:r>
              <a:t>Electrons are held with together in the nucleus due to the attractive forces of positively charged nucleus</a:t>
            </a:r>
          </a:p>
          <a:p>
            <a:pPr marL="338326" indent="-338326" defTabSz="432308">
              <a:spcBef>
                <a:spcPts val="3100"/>
              </a:spcBef>
              <a:defRPr sz="4000"/>
            </a:pPr>
            <a:r>
              <a:t>But they are also repulsed by each other (two neg. charged electrons)</a:t>
            </a:r>
          </a:p>
          <a:p>
            <a:pPr marL="338326" indent="-338326" defTabSz="432308">
              <a:spcBef>
                <a:spcPts val="3100"/>
              </a:spcBef>
              <a:defRPr sz="4000"/>
            </a:pPr>
            <a:r>
              <a:t>Describing the interactions of multi electron atoms is difficult and not really even possible at this time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7.2 Effective Nuclear Charge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8326" indent="-338326" defTabSz="432308">
              <a:spcBef>
                <a:spcPts val="3100"/>
              </a:spcBef>
              <a:defRPr sz="4000"/>
            </a:pPr>
            <a:r>
              <a:t>But the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effective nuclear charge </a:t>
            </a:r>
            <a:r>
              <a:t>on the atom (Z</a:t>
            </a:r>
            <a:r>
              <a:rPr baseline="-5998"/>
              <a:t>eff</a:t>
            </a:r>
            <a:r>
              <a:t>) helps us describe a net electric charge of the atom overall </a:t>
            </a:r>
            <a:endParaRPr sz="2600"/>
          </a:p>
          <a:p>
            <a:pPr marL="338326" indent="-338326" defTabSz="432308">
              <a:spcBef>
                <a:spcPts val="3100"/>
              </a:spcBef>
              <a:defRPr sz="4000"/>
            </a:pPr>
            <a:r>
              <a:t>Z</a:t>
            </a:r>
            <a:r>
              <a:rPr baseline="-5998"/>
              <a:t>eff </a:t>
            </a:r>
            <a:r>
              <a:t>= Z - S where… (this is a simplified version)</a:t>
            </a:r>
            <a:endParaRPr sz="2600"/>
          </a:p>
          <a:p>
            <a:pPr marL="676655" lvl="1" indent="-338326" defTabSz="432308">
              <a:spcBef>
                <a:spcPts val="3100"/>
              </a:spcBef>
              <a:defRPr sz="4000"/>
            </a:pPr>
            <a:r>
              <a:t>Z = number of protons in the nucleus</a:t>
            </a:r>
            <a:endParaRPr sz="2600"/>
          </a:p>
          <a:p>
            <a:pPr marL="676655" lvl="1" indent="-338326" defTabSz="432308">
              <a:spcBef>
                <a:spcPts val="3100"/>
              </a:spcBef>
              <a:defRPr sz="4000"/>
            </a:pPr>
            <a:r>
              <a:t>S = screening constant (core electrons)</a:t>
            </a:r>
            <a:endParaRPr sz="2600"/>
          </a:p>
          <a:p>
            <a:r>
              <a:t>Core electron – electrons that are not valence (outer s and p orbitals)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7.2 Effective Nuclear Charge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6741319" cy="6667500"/>
          </a:xfrm>
          <a:prstGeom prst="rect">
            <a:avLst/>
          </a:prstGeom>
        </p:spPr>
        <p:txBody>
          <a:bodyPr/>
          <a:lstStyle/>
          <a:p>
            <a:pPr marL="448055" indent="-448055" defTabSz="572516">
              <a:lnSpc>
                <a:spcPct val="80000"/>
              </a:lnSpc>
              <a:spcBef>
                <a:spcPts val="4100"/>
              </a:spcBef>
              <a:defRPr sz="3234"/>
            </a:pPr>
            <a:r>
              <a:t>Electrons in outer orbitals are “shielded” by charge of the nucleus due to the repulsion of inner electrons</a:t>
            </a:r>
          </a:p>
          <a:p>
            <a:pPr marL="448055" indent="-448055" defTabSz="572516">
              <a:lnSpc>
                <a:spcPct val="80000"/>
              </a:lnSpc>
              <a:spcBef>
                <a:spcPts val="4100"/>
              </a:spcBef>
              <a:defRPr sz="3234"/>
            </a:pPr>
            <a:r>
              <a:t>S is usually the number of core electrons (d or f orbitals, s and p non valence)  </a:t>
            </a:r>
          </a:p>
          <a:p>
            <a:pPr marL="448055" indent="-448055" defTabSz="572516">
              <a:lnSpc>
                <a:spcPct val="80000"/>
              </a:lnSpc>
              <a:spcBef>
                <a:spcPts val="4100"/>
              </a:spcBef>
              <a:defRPr sz="3234"/>
            </a:pPr>
            <a:r>
              <a:t>We‘ll examine the trend and relationship between this concept later</a:t>
            </a:r>
          </a:p>
          <a:p>
            <a:pPr marL="448055" indent="-448055" defTabSz="572516">
              <a:lnSpc>
                <a:spcPct val="80000"/>
              </a:lnSpc>
              <a:spcBef>
                <a:spcPts val="4100"/>
              </a:spcBef>
              <a:defRPr sz="3234"/>
            </a:pPr>
            <a:r>
              <a:t>Affects almost every other periodic trend we will discuss</a:t>
            </a:r>
          </a:p>
        </p:txBody>
      </p:sp>
      <p:pic>
        <p:nvPicPr>
          <p:cNvPr id="18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2785" y="3632701"/>
            <a:ext cx="4316715" cy="3364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Calculating Z</a:t>
            </a:r>
            <a:r>
              <a:rPr baseline="-5998"/>
              <a:t>eff 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6756004" cy="6667500"/>
          </a:xfrm>
          <a:prstGeom prst="rect">
            <a:avLst/>
          </a:prstGeom>
        </p:spPr>
        <p:txBody>
          <a:bodyPr/>
          <a:lstStyle/>
          <a:p>
            <a:r>
              <a:t>Calculate the Z</a:t>
            </a:r>
            <a:r>
              <a:rPr baseline="-5998"/>
              <a:t>eff for </a:t>
            </a:r>
            <a:r>
              <a:t>for sodium</a:t>
            </a:r>
          </a:p>
          <a:p>
            <a:r>
              <a:t>Calculate the Z</a:t>
            </a:r>
            <a:r>
              <a:rPr baseline="-5998"/>
              <a:t>eff for </a:t>
            </a:r>
            <a:r>
              <a:t>for carbon</a:t>
            </a:r>
          </a:p>
        </p:txBody>
      </p:sp>
      <p:pic>
        <p:nvPicPr>
          <p:cNvPr id="186" name="image9.png"/>
          <p:cNvPicPr>
            <a:picLocks noChangeAspect="1"/>
          </p:cNvPicPr>
          <p:nvPr/>
        </p:nvPicPr>
        <p:blipFill>
          <a:blip r:embed="rId2">
            <a:extLst/>
          </a:blip>
          <a:srcRect l="2604" t="27169" r="47344" b="6527"/>
          <a:stretch>
            <a:fillRect/>
          </a:stretch>
        </p:blipFill>
        <p:spPr>
          <a:xfrm>
            <a:off x="7858124" y="2981235"/>
            <a:ext cx="5352954" cy="5318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Slater’s Rule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7629525" cy="6667500"/>
          </a:xfrm>
          <a:prstGeom prst="rect">
            <a:avLst/>
          </a:prstGeom>
        </p:spPr>
        <p:txBody>
          <a:bodyPr/>
          <a:lstStyle/>
          <a:p>
            <a:r>
              <a:t>More sophisticated way to calculate Zeff</a:t>
            </a:r>
          </a:p>
          <a:p>
            <a:r>
              <a:t>Can be done for every electron in an atom</a:t>
            </a:r>
          </a:p>
          <a:p>
            <a:r>
              <a:t>Used to fit experimental data and explain quantum concepts especially those of electron figurations and bonding principles </a:t>
            </a:r>
          </a:p>
        </p:txBody>
      </p:sp>
      <p:pic>
        <p:nvPicPr>
          <p:cNvPr id="190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6920" y="3300410"/>
            <a:ext cx="3846380" cy="3690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Slater’s Rule</a:t>
            </a:r>
          </a:p>
        </p:txBody>
      </p:sp>
      <p:pic>
        <p:nvPicPr>
          <p:cNvPr id="193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8737" y="1981905"/>
            <a:ext cx="9729790" cy="7304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Applications of Slater’s Rule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Describes why there is an order to the way we right electron configurations</a:t>
            </a:r>
          </a:p>
          <a:p>
            <a:r>
              <a:t>Explains why 4s electron’s are lost before 3p electron’s</a:t>
            </a:r>
          </a:p>
          <a:p>
            <a:pPr lvl="1"/>
            <a:r>
              <a:t>The effective nuclear charge on them is lower!</a:t>
            </a:r>
          </a:p>
          <a:p>
            <a:r>
              <a:t>Again, allows us to calculate Zeff on any electron</a:t>
            </a:r>
          </a:p>
          <a:p>
            <a:r>
              <a:t>Will Zeff be higher or lower for valence electrons?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pic>
        <p:nvPicPr>
          <p:cNvPr id="19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2207304"/>
            <a:ext cx="6938961" cy="6908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7.1 Development of the table</a:t>
            </a:r>
          </a:p>
          <a:p>
            <a:r>
              <a:t>7.2 Effective Nuclear Charge</a:t>
            </a:r>
          </a:p>
          <a:p>
            <a:r>
              <a:t>7.3 Size of atoms/ions</a:t>
            </a:r>
          </a:p>
          <a:p>
            <a:r>
              <a:t>7.4 Ionization Energy</a:t>
            </a:r>
          </a:p>
          <a:p>
            <a:r>
              <a:t>7.5 Metals, Nonmetals, and Metalloids</a:t>
            </a:r>
          </a:p>
          <a:p>
            <a:r>
              <a:t>7.6 Group Trends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Slater’s Rule</a:t>
            </a:r>
          </a:p>
        </p:txBody>
      </p:sp>
      <p:pic>
        <p:nvPicPr>
          <p:cNvPr id="202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625" y="3574753"/>
            <a:ext cx="8750300" cy="3040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Slater’s Rule to Calculate Zeff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571498" y="2222500"/>
            <a:ext cx="12215815" cy="6667500"/>
          </a:xfrm>
          <a:prstGeom prst="rect">
            <a:avLst/>
          </a:prstGeom>
        </p:spPr>
        <p:txBody>
          <a:bodyPr/>
          <a:lstStyle/>
          <a:p>
            <a:r>
              <a:t>Calculate the Z</a:t>
            </a:r>
            <a:r>
              <a:rPr baseline="-5998"/>
              <a:t>eff</a:t>
            </a:r>
            <a:r>
              <a:rPr sz="4400" baseline="-5998"/>
              <a:t> </a:t>
            </a:r>
            <a:r>
              <a:t>for a valence electron in calcium using Slater’s rule </a:t>
            </a:r>
          </a:p>
          <a:p>
            <a:r>
              <a:t>Calculate the Z</a:t>
            </a:r>
            <a:r>
              <a:rPr baseline="-5998"/>
              <a:t>eff </a:t>
            </a:r>
            <a:r>
              <a:t>for a valence electron in magnesium using Slater’s rule</a:t>
            </a:r>
          </a:p>
          <a:p>
            <a:r>
              <a:t>Calculate the Z</a:t>
            </a:r>
            <a:r>
              <a:rPr baseline="-5998"/>
              <a:t>eff </a:t>
            </a:r>
            <a:r>
              <a:t>for a in carbon atom Slater’s rule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Coulombs law and Periodicity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Periodic trends are based on two concepts</a:t>
            </a:r>
          </a:p>
          <a:p>
            <a:r>
              <a:t>Effective nuclear charge and coulombs law</a:t>
            </a:r>
          </a:p>
          <a:p>
            <a:r>
              <a:t>Both affect how the electrons behave as well as an elements properties overall</a:t>
            </a:r>
          </a:p>
          <a:p>
            <a:r>
              <a:t>We must consider both Zeff and Coulombs law in our discussion of periodic trends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Coulombs law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571499" y="2222499"/>
            <a:ext cx="8872540" cy="723582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700"/>
            </a:pPr>
            <a:r>
              <a:t>The force of attraction or repulsion between 2 charged particles is dependent on the distance between them</a:t>
            </a:r>
          </a:p>
          <a:p>
            <a:pPr>
              <a:lnSpc>
                <a:spcPct val="80000"/>
              </a:lnSpc>
              <a:defRPr sz="2700"/>
            </a:pPr>
            <a:r>
              <a:t>Electrons in high energy orbitals (increasing principal quantum number) are further away from the nucleus</a:t>
            </a:r>
          </a:p>
          <a:p>
            <a:pPr>
              <a:lnSpc>
                <a:spcPct val="80000"/>
              </a:lnSpc>
              <a:defRPr sz="2700"/>
            </a:pPr>
            <a:r>
              <a:t>How is r affected </a:t>
            </a:r>
          </a:p>
          <a:p>
            <a:pPr>
              <a:lnSpc>
                <a:spcPct val="80000"/>
              </a:lnSpc>
              <a:defRPr sz="2700"/>
            </a:pPr>
            <a:r>
              <a:t>How is the attractive force on an electron affected by change in radius?</a:t>
            </a:r>
          </a:p>
          <a:p>
            <a:pPr>
              <a:lnSpc>
                <a:spcPct val="80000"/>
              </a:lnSpc>
              <a:defRPr sz="2700"/>
            </a:pPr>
            <a:r>
              <a:t>Coulombs Law Interactive</a:t>
            </a:r>
          </a:p>
          <a:p>
            <a:pPr lvl="1">
              <a:lnSpc>
                <a:spcPct val="80000"/>
              </a:lnSpc>
              <a:defRPr sz="2700"/>
            </a:pPr>
            <a:r>
              <a:t>https://phet.colorado.edu/sims/html/coulombs-law/latest/coulombs-law_en.html</a:t>
            </a:r>
          </a:p>
        </p:txBody>
      </p:sp>
      <p:pic>
        <p:nvPicPr>
          <p:cNvPr id="212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2188" y="4019548"/>
            <a:ext cx="3924301" cy="191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7.2 Effective Nuclear Charge Trend</a:t>
            </a:r>
          </a:p>
        </p:txBody>
      </p:sp>
      <p:pic>
        <p:nvPicPr>
          <p:cNvPr id="215" name="imag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5" y="3715067"/>
            <a:ext cx="8302625" cy="381920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71499" y="5449592"/>
            <a:ext cx="1528764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Only slightly</a:t>
            </a:r>
          </a:p>
        </p:txBody>
      </p:sp>
      <p:sp>
        <p:nvSpPr>
          <p:cNvPr id="217" name="Shape 217"/>
          <p:cNvSpPr/>
          <p:nvPr/>
        </p:nvSpPr>
        <p:spPr>
          <a:xfrm>
            <a:off x="4743450" y="2726811"/>
            <a:ext cx="327183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A lot!</a:t>
            </a:r>
          </a:p>
        </p:txBody>
      </p:sp>
      <p:sp>
        <p:nvSpPr>
          <p:cNvPr id="218" name="Shape 218"/>
          <p:cNvSpPr/>
          <p:nvPr/>
        </p:nvSpPr>
        <p:spPr>
          <a:xfrm>
            <a:off x="2794000" y="7870666"/>
            <a:ext cx="6502400" cy="119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https://en.wikipedia.org/wiki/Effective_nuclear_charge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this trend?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3000"/>
            </a:pPr>
            <a:r>
              <a:t>Increasing going down! - Electrons closer to the nucleus experience greater attraction from the positively charged nucleus </a:t>
            </a:r>
          </a:p>
          <a:p>
            <a:pPr lvl="1">
              <a:lnSpc>
                <a:spcPct val="80000"/>
              </a:lnSpc>
              <a:defRPr sz="3000"/>
            </a:pPr>
            <a:r>
              <a:t>But not much at all</a:t>
            </a:r>
          </a:p>
          <a:p>
            <a:pPr lvl="1">
              <a:lnSpc>
                <a:spcPct val="80000"/>
              </a:lnSpc>
              <a:defRPr sz="3000"/>
            </a:pPr>
            <a:r>
              <a:t>More importantly in the trends we will discuss, the increase in principal quantum number (n) moves</a:t>
            </a:r>
          </a:p>
          <a:p>
            <a:pPr lvl="1">
              <a:lnSpc>
                <a:spcPct val="80000"/>
              </a:lnSpc>
              <a:defRPr sz="3000"/>
            </a:pPr>
            <a:r>
              <a:t>According to Coulombs law, the further away two charged particles are, the less the force is between them</a:t>
            </a:r>
          </a:p>
          <a:p>
            <a:pPr>
              <a:lnSpc>
                <a:spcPct val="80000"/>
              </a:lnSpc>
              <a:defRPr sz="3000"/>
            </a:pPr>
            <a:r>
              <a:t>Increasing across, more protons but shielding is not a factor because electrons are in the same shell</a:t>
            </a:r>
          </a:p>
          <a:p>
            <a:pPr lvl="1">
              <a:lnSpc>
                <a:spcPct val="80000"/>
              </a:lnSpc>
              <a:defRPr sz="3000"/>
            </a:pPr>
            <a:r>
              <a:t>This increase in Zeff is significant!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Rank the Following in Terms of Zeff (Highest to Lowest)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Gold, Copper, Silver</a:t>
            </a:r>
          </a:p>
          <a:p>
            <a:r>
              <a:t>Hydrogen, Helium, Lithium </a:t>
            </a:r>
          </a:p>
          <a:p>
            <a:r>
              <a:t>Fluorine, Chlorine, Sodium, Hydrogen, Potassium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7.3 Sizes of Atoms and Ions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important type of trending is be atomic size </a:t>
            </a:r>
          </a:p>
          <a:p>
            <a:r>
              <a:t>Although we treat atoms as hard spherical objects in this chapter…</a:t>
            </a:r>
          </a:p>
          <a:p>
            <a:r>
              <a:t>Let’s keep in mind that quantum mechanics tells us that ehhhh…it’s not quite that simple</a:t>
            </a:r>
          </a:p>
          <a:p>
            <a:r>
              <a:t>Regardless, there is solid experimental evidence that proves sizes of atoms rather reliable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Experimentation behind Atomic Radii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79" indent="-391179" defTabSz="499839">
              <a:spcBef>
                <a:spcPts val="3500"/>
              </a:spcBef>
              <a:defRPr sz="3000"/>
            </a:pPr>
            <a:r>
              <a:t>Atomic radii are measured in angstroms</a:t>
            </a:r>
          </a:p>
          <a:p>
            <a:pPr marL="391179" indent="-391179" defTabSz="499839">
              <a:spcBef>
                <a:spcPts val="3500"/>
              </a:spcBef>
              <a:defRPr sz="3000"/>
            </a:pPr>
            <a:r>
              <a:t>1 Angstrom (Å) = 1 x 10^-10 meter</a:t>
            </a:r>
          </a:p>
          <a:p>
            <a:pPr marL="391179" indent="-391179" defTabSz="499839">
              <a:spcBef>
                <a:spcPts val="3500"/>
              </a:spcBef>
              <a:defRPr sz="3000"/>
            </a:pPr>
            <a:r>
              <a:t>Various experimentation and estimation are used to determine the radii of elements</a:t>
            </a:r>
          </a:p>
          <a:p>
            <a:pPr marL="391179" indent="-391179" defTabSz="499839">
              <a:spcBef>
                <a:spcPts val="3500"/>
              </a:spcBef>
              <a:defRPr sz="3000"/>
            </a:pPr>
            <a:r>
              <a:t>Depending on the type of bond, determines how the atomic radii is measured</a:t>
            </a:r>
          </a:p>
          <a:p>
            <a:pPr marL="391179" indent="-391179" defTabSz="499839">
              <a:spcBef>
                <a:spcPts val="3500"/>
              </a:spcBef>
              <a:defRPr sz="3000"/>
            </a:pPr>
            <a:r>
              <a:t>Elements are not perfect spheres but this assumption is made to make sense of various applications like…</a:t>
            </a:r>
          </a:p>
          <a:p>
            <a:pPr marL="782359" lvl="1" indent="-391179" defTabSz="499839">
              <a:spcBef>
                <a:spcPts val="3500"/>
              </a:spcBef>
              <a:defRPr sz="3000"/>
            </a:pPr>
            <a:r>
              <a:t>Density, diffusion through sieves, crystalline structure etc.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Atomic Radii (Covalent)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520699" y="2209928"/>
            <a:ext cx="8580013" cy="6233986"/>
          </a:xfrm>
          <a:prstGeom prst="rect">
            <a:avLst/>
          </a:prstGeom>
        </p:spPr>
        <p:txBody>
          <a:bodyPr/>
          <a:lstStyle/>
          <a:p>
            <a:pPr marL="374904" indent="-374904" defTabSz="479044">
              <a:spcBef>
                <a:spcPts val="3400"/>
              </a:spcBef>
              <a:defRPr sz="2900"/>
            </a:pPr>
            <a:r>
              <a:t>Atomic radii is typically calculated by using the bond length of a homonuclear element</a:t>
            </a:r>
          </a:p>
          <a:p>
            <a:pPr marL="749808" lvl="1" indent="-374904" defTabSz="479044">
              <a:spcBef>
                <a:spcPts val="3400"/>
              </a:spcBef>
              <a:defRPr sz="2900"/>
            </a:pPr>
            <a:r>
              <a:t>Cl2, H2</a:t>
            </a:r>
          </a:p>
          <a:p>
            <a:pPr marL="374904" indent="-374904" defTabSz="479044">
              <a:spcBef>
                <a:spcPts val="3400"/>
              </a:spcBef>
              <a:defRPr sz="2900"/>
            </a:pPr>
            <a:r>
              <a:t>Only useful for atoms that do bond to themselves</a:t>
            </a:r>
          </a:p>
          <a:p>
            <a:pPr marL="374904" indent="-374904" defTabSz="479044">
              <a:spcBef>
                <a:spcPts val="3400"/>
              </a:spcBef>
              <a:defRPr sz="2900"/>
            </a:pPr>
            <a:r>
              <a:t>Performed using X-Ray Crystallography </a:t>
            </a:r>
          </a:p>
          <a:p>
            <a:pPr marL="374904" indent="-374904" defTabSz="479044">
              <a:spcBef>
                <a:spcPts val="3400"/>
              </a:spcBef>
              <a:defRPr sz="2900"/>
            </a:pPr>
            <a:r>
              <a:t>https://www.youtube.com/watch?v=Sc1boyDsPSs</a:t>
            </a:r>
          </a:p>
        </p:txBody>
      </p:sp>
      <p:pic>
        <p:nvPicPr>
          <p:cNvPr id="234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0711" y="2349499"/>
            <a:ext cx="3467102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1357" y="5308600"/>
            <a:ext cx="3245811" cy="3298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 Set 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7 - Worth 4% on the test</a:t>
            </a:r>
          </a:p>
          <a:p>
            <a:r>
              <a:t>7.4, 7, 9, 10, 13, 15, 16, 20, 23, 24, 27, 30, 33, 35, 37, 38, 43, 48, 49,  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Atomic Radii (van der Waals radius)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6638081" cy="6667501"/>
          </a:xfrm>
          <a:prstGeom prst="rect">
            <a:avLst/>
          </a:prstGeom>
        </p:spPr>
        <p:txBody>
          <a:bodyPr/>
          <a:lstStyle/>
          <a:p>
            <a:pPr marL="384047" indent="-384047" defTabSz="490727">
              <a:lnSpc>
                <a:spcPct val="90000"/>
              </a:lnSpc>
              <a:spcBef>
                <a:spcPts val="3500"/>
              </a:spcBef>
              <a:defRPr sz="3000"/>
            </a:pPr>
            <a:r>
              <a:t>Atomic radii determined in non bounded elements</a:t>
            </a:r>
          </a:p>
          <a:p>
            <a:pPr marL="768094" lvl="1" indent="-384047" defTabSz="490727">
              <a:lnSpc>
                <a:spcPct val="90000"/>
              </a:lnSpc>
              <a:spcBef>
                <a:spcPts val="3500"/>
              </a:spcBef>
              <a:defRPr sz="3000"/>
            </a:pPr>
            <a:r>
              <a:t>For example, carbon in diamond (covalent network) </a:t>
            </a:r>
          </a:p>
          <a:p>
            <a:pPr marL="384047" indent="-384047" defTabSz="490727">
              <a:lnSpc>
                <a:spcPct val="90000"/>
              </a:lnSpc>
              <a:spcBef>
                <a:spcPts val="3500"/>
              </a:spcBef>
              <a:defRPr sz="3000"/>
            </a:pPr>
            <a:r>
              <a:t>Elements such as Helium and Neon must have there radii estimated </a:t>
            </a:r>
          </a:p>
          <a:p>
            <a:pPr marL="768094" lvl="1" indent="-384047" defTabSz="490727">
              <a:lnSpc>
                <a:spcPct val="90000"/>
              </a:lnSpc>
              <a:spcBef>
                <a:spcPts val="3500"/>
              </a:spcBef>
              <a:defRPr sz="3000"/>
            </a:pPr>
            <a:r>
              <a:t>No known compounds exist using these elements</a:t>
            </a:r>
          </a:p>
          <a:p>
            <a:pPr marL="384047" indent="-384047" defTabSz="490727">
              <a:lnSpc>
                <a:spcPct val="90000"/>
              </a:lnSpc>
              <a:spcBef>
                <a:spcPts val="3500"/>
              </a:spcBef>
              <a:defRPr sz="3000"/>
            </a:pPr>
            <a:r>
              <a:t>Knowing atomic radii allows us to make estimations about bond length </a:t>
            </a:r>
          </a:p>
        </p:txBody>
      </p:sp>
      <p:pic>
        <p:nvPicPr>
          <p:cNvPr id="239" name="image18.png"/>
          <p:cNvPicPr>
            <a:picLocks noChangeAspect="1"/>
          </p:cNvPicPr>
          <p:nvPr/>
        </p:nvPicPr>
        <p:blipFill>
          <a:blip r:embed="rId2">
            <a:extLst/>
          </a:blip>
          <a:srcRect t="13974"/>
          <a:stretch>
            <a:fillRect/>
          </a:stretch>
        </p:blipFill>
        <p:spPr>
          <a:xfrm>
            <a:off x="7387480" y="4311451"/>
            <a:ext cx="5514610" cy="3162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7.3 Size of Atomic Radii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0887075" cy="6667500"/>
          </a:xfrm>
          <a:prstGeom prst="rect">
            <a:avLst/>
          </a:prstGeom>
        </p:spPr>
        <p:txBody>
          <a:bodyPr/>
          <a:lstStyle/>
          <a:p>
            <a:pPr marL="421353" indent="-421353" defTabSz="538396">
              <a:lnSpc>
                <a:spcPct val="90000"/>
              </a:lnSpc>
              <a:spcBef>
                <a:spcPts val="3800"/>
              </a:spcBef>
              <a:defRPr sz="2900"/>
            </a:pPr>
            <a:r>
              <a:t>Periodic trends in radii</a:t>
            </a:r>
          </a:p>
          <a:p>
            <a:pPr marL="842709" lvl="1" indent="-421353" defTabSz="538396">
              <a:lnSpc>
                <a:spcPct val="90000"/>
              </a:lnSpc>
              <a:spcBef>
                <a:spcPts val="3800"/>
              </a:spcBef>
              <a:defRPr sz="2900"/>
            </a:pPr>
            <a:r>
              <a:t>Within a column, atomic radius </a:t>
            </a:r>
            <a:r>
              <a:rPr i="1"/>
              <a:t>tends </a:t>
            </a:r>
            <a:r>
              <a:t>to increase from top to bottom (increasing going down)</a:t>
            </a:r>
          </a:p>
          <a:p>
            <a:pPr marL="1264065" lvl="2" indent="-421354" defTabSz="538396">
              <a:lnSpc>
                <a:spcPct val="90000"/>
              </a:lnSpc>
              <a:spcBef>
                <a:spcPts val="3800"/>
              </a:spcBef>
              <a:defRPr sz="2900"/>
            </a:pPr>
            <a:r>
              <a:t>Principal quantum number goes up —&gt; “size” of atom increases</a:t>
            </a:r>
          </a:p>
          <a:p>
            <a:pPr marL="1264065" lvl="2" indent="-421354" defTabSz="538396">
              <a:lnSpc>
                <a:spcPct val="90000"/>
              </a:lnSpc>
              <a:spcBef>
                <a:spcPts val="3800"/>
              </a:spcBef>
              <a:defRPr sz="2900"/>
            </a:pPr>
            <a:r>
              <a:t>Shrodinger’s equation predicts these orbitals to be larger which is verified based on experimentation </a:t>
            </a:r>
          </a:p>
          <a:p>
            <a:pPr marL="842709" lvl="1" indent="-421353" defTabSz="538396">
              <a:lnSpc>
                <a:spcPct val="90000"/>
              </a:lnSpc>
              <a:spcBef>
                <a:spcPts val="3800"/>
              </a:spcBef>
              <a:defRPr sz="2900"/>
            </a:pPr>
            <a:r>
              <a:t>Within a row, atomic radius tends to decrease left to right</a:t>
            </a:r>
          </a:p>
          <a:p>
            <a:pPr marL="1264065" lvl="2" indent="-421354" defTabSz="538396">
              <a:lnSpc>
                <a:spcPct val="90000"/>
              </a:lnSpc>
              <a:spcBef>
                <a:spcPts val="3800"/>
              </a:spcBef>
              <a:defRPr sz="2900"/>
            </a:pPr>
            <a:r>
              <a:t>Increase in Z</a:t>
            </a:r>
            <a:r>
              <a:rPr baseline="-5998"/>
              <a:t>eff </a:t>
            </a:r>
            <a:r>
              <a:t>corresponds to a greater pull on valence electrons towards the nucleus hence the smaller size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Periodic Trend in Size (Atomic Radii)</a:t>
            </a:r>
          </a:p>
        </p:txBody>
      </p:sp>
      <p:pic>
        <p:nvPicPr>
          <p:cNvPr id="245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653" y="2209928"/>
            <a:ext cx="10351035" cy="7788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Trending Graph</a:t>
            </a:r>
          </a:p>
        </p:txBody>
      </p:sp>
      <p:pic>
        <p:nvPicPr>
          <p:cNvPr id="248" name="image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680" y="2288496"/>
            <a:ext cx="9340540" cy="7005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Rank the following from smallest to largest in terms of atomic radii.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N, O, F</a:t>
            </a:r>
          </a:p>
          <a:p>
            <a:r>
              <a:t>K, Ca, Mg</a:t>
            </a:r>
          </a:p>
          <a:p>
            <a:r>
              <a:t>Cl, F, Br, 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7.3 Ionic Radii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690" indent="-416690" defTabSz="532438">
              <a:lnSpc>
                <a:spcPct val="90000"/>
              </a:lnSpc>
              <a:spcBef>
                <a:spcPts val="3800"/>
              </a:spcBef>
              <a:defRPr sz="3234"/>
            </a:pPr>
            <a:r>
              <a:t>Size in ionic radii also depends on change in principal quantum number (coulombs) and Zeff </a:t>
            </a:r>
          </a:p>
          <a:p>
            <a:pPr marL="416690" indent="-416690" defTabSz="532438">
              <a:lnSpc>
                <a:spcPct val="90000"/>
              </a:lnSpc>
              <a:spcBef>
                <a:spcPts val="3800"/>
              </a:spcBef>
              <a:defRPr sz="3234"/>
            </a:pPr>
            <a:r>
              <a:t>Formation of a cation vacates the electrons from the outermost shell</a:t>
            </a:r>
          </a:p>
          <a:p>
            <a:pPr marL="833383" lvl="1" indent="-416690" defTabSz="532438">
              <a:lnSpc>
                <a:spcPct val="90000"/>
              </a:lnSpc>
              <a:spcBef>
                <a:spcPts val="3800"/>
              </a:spcBef>
              <a:defRPr sz="3234"/>
            </a:pPr>
            <a:r>
              <a:t>Decrease in size in the formation of cations </a:t>
            </a:r>
          </a:p>
          <a:p>
            <a:pPr marL="416690" indent="-416690" defTabSz="532438">
              <a:lnSpc>
                <a:spcPct val="90000"/>
              </a:lnSpc>
              <a:spcBef>
                <a:spcPts val="3800"/>
              </a:spcBef>
              <a:defRPr sz="3234"/>
            </a:pPr>
            <a:r>
              <a:t>Formation of anions is the opposite</a:t>
            </a:r>
          </a:p>
          <a:p>
            <a:pPr marL="833383" lvl="1" indent="-416690" defTabSz="532438">
              <a:lnSpc>
                <a:spcPct val="90000"/>
              </a:lnSpc>
              <a:spcBef>
                <a:spcPts val="3800"/>
              </a:spcBef>
              <a:defRPr sz="3234"/>
            </a:pPr>
            <a:r>
              <a:t>Addition of electrons adds to repulsion and increases their size</a:t>
            </a:r>
          </a:p>
          <a:p>
            <a:pPr marL="833383" lvl="1" indent="-416690" defTabSz="532438">
              <a:lnSpc>
                <a:spcPct val="90000"/>
              </a:lnSpc>
              <a:spcBef>
                <a:spcPts val="3800"/>
              </a:spcBef>
              <a:defRPr sz="3234"/>
            </a:pPr>
            <a:r>
              <a:t>Increase in size in the formation of anions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1371600"/>
            <a:ext cx="7620000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Arrange the following in terms of ionic size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N3-, O2-, F-</a:t>
            </a:r>
          </a:p>
          <a:p>
            <a:r>
              <a:t>K+, Ca2+, Mg2+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Isoelectronic Series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Isoelectronic series - a group of ions all containing the same number of electrons</a:t>
            </a:r>
          </a:p>
          <a:p>
            <a:pPr lvl="1"/>
            <a:r>
              <a:t>i.e. O2-, F-, Na+, Mg2+, Al3+ (10 electrons each)</a:t>
            </a:r>
          </a:p>
          <a:p>
            <a:r>
              <a:t>For isoelectronic series, sizes of atoms are ordered based on charge, with the positive ions being the smallest</a:t>
            </a:r>
          </a:p>
          <a:p>
            <a:pPr lvl="1"/>
            <a:r>
              <a:t>Remember, cations are smaller than there neutral atoms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Isoelectronic series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Rank the following, smallest to largest in terms of ionic radii for isoelectronic series</a:t>
            </a:r>
          </a:p>
          <a:p>
            <a:pPr lvl="1"/>
            <a:r>
              <a:t>Na+, F-, Mg2+, Al3+, O2- </a:t>
            </a:r>
          </a:p>
          <a:p>
            <a:pPr lvl="1"/>
            <a:r>
              <a:t>Rb+, Sr2+, Y3+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Purpose of this chapter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examine the properties of elements and how they change as we move across a row and down a column</a:t>
            </a:r>
          </a:p>
          <a:p>
            <a:r>
              <a:t>This creates trends or “periodicity” </a:t>
            </a:r>
          </a:p>
          <a:p>
            <a:r>
              <a:t>Helps a chemist have a better understanding of the relationship between elements, their atomic number, and their chemical properties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Ionization Energy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indent="-452627" defTabSz="578358">
              <a:spcBef>
                <a:spcPts val="4100"/>
              </a:spcBef>
              <a:defRPr sz="3564"/>
            </a:pPr>
            <a:r>
              <a:t>Ionization energy - the energy required to remove one mol of electrons from one mol of atoms in the gaseous state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Na (g) —&gt; Na</a:t>
            </a:r>
            <a:r>
              <a:rPr baseline="31998"/>
              <a:t>+</a:t>
            </a:r>
            <a:r>
              <a:t> + 1e- (first ionization energy - I</a:t>
            </a:r>
            <a:r>
              <a:rPr baseline="-5998"/>
              <a:t>1</a:t>
            </a:r>
            <a:r>
              <a:t>)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Na+ (g) —&gt; Na</a:t>
            </a:r>
            <a:r>
              <a:rPr baseline="31998"/>
              <a:t>2+</a:t>
            </a:r>
            <a:r>
              <a:t> + 2e- (second ionization energy - I</a:t>
            </a:r>
            <a:r>
              <a:rPr baseline="-5998"/>
              <a:t>2</a:t>
            </a:r>
            <a:r>
              <a:t>)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The greater the ionization energy, the more difficult it is to remove an electron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Why gaseous?  These values must be standardized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and Second Ionization Energy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relationship between first and second ionization energies depends on where the electron is trying to be ionized from….</a:t>
            </a:r>
          </a:p>
          <a:p>
            <a:r>
              <a:rPr dirty="0"/>
              <a:t>If the first electron </a:t>
            </a:r>
            <a:r>
              <a:rPr lang="en-US" dirty="0" smtClean="0"/>
              <a:t>(I1) </a:t>
            </a:r>
            <a:r>
              <a:rPr dirty="0" smtClean="0"/>
              <a:t>is </a:t>
            </a:r>
            <a:r>
              <a:rPr dirty="0"/>
              <a:t>a 1s1 electron, then it will be easy to remove </a:t>
            </a:r>
            <a:r>
              <a:rPr dirty="0" smtClean="0"/>
              <a:t>(</a:t>
            </a:r>
            <a:r>
              <a:rPr lang="en-US" dirty="0" smtClean="0"/>
              <a:t>relatively </a:t>
            </a:r>
            <a:r>
              <a:rPr dirty="0" smtClean="0"/>
              <a:t>low </a:t>
            </a:r>
            <a:r>
              <a:rPr dirty="0"/>
              <a:t>ionization energy value)</a:t>
            </a:r>
          </a:p>
          <a:p>
            <a:r>
              <a:rPr dirty="0"/>
              <a:t>If the </a:t>
            </a:r>
            <a:r>
              <a:rPr dirty="0" smtClean="0"/>
              <a:t>second </a:t>
            </a:r>
            <a:r>
              <a:rPr dirty="0"/>
              <a:t>electron is now in a full orbital (inner shell electron), then the removal of that electron will be much more difficult!! </a:t>
            </a:r>
            <a:r>
              <a:rPr dirty="0" smtClean="0"/>
              <a:t>(</a:t>
            </a:r>
            <a:r>
              <a:rPr lang="en-US" dirty="0" smtClean="0"/>
              <a:t>relatively </a:t>
            </a:r>
            <a:r>
              <a:rPr dirty="0" smtClean="0"/>
              <a:t>high </a:t>
            </a:r>
            <a:r>
              <a:rPr dirty="0"/>
              <a:t>ionization energy)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Trend in First Ionization Energy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Generally decreases going down a column</a:t>
            </a:r>
          </a:p>
          <a:p>
            <a:pPr lvl="1"/>
            <a:r>
              <a:rPr dirty="0"/>
              <a:t>Electron is further from the nucleus (larger atomic radii) and therefore experiences less attraction from the + charged nucleus (Coulombs law)</a:t>
            </a:r>
          </a:p>
          <a:p>
            <a:r>
              <a:rPr dirty="0"/>
              <a:t>Generally increases going across a row</a:t>
            </a:r>
          </a:p>
          <a:p>
            <a:pPr lvl="1"/>
            <a:r>
              <a:rPr dirty="0"/>
              <a:t>Electron is closer to the nucleus (smaller atomic radii) and therefore experiences more attraction from nucleus (higher </a:t>
            </a:r>
            <a:r>
              <a:rPr dirty="0" err="1"/>
              <a:t>Zeff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Different graph of First Ionization Energy Trend</a:t>
            </a:r>
          </a:p>
        </p:txBody>
      </p:sp>
      <p:pic>
        <p:nvPicPr>
          <p:cNvPr id="277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3049384"/>
            <a:ext cx="10020541" cy="5026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Ionization energy table</a:t>
            </a:r>
          </a:p>
        </p:txBody>
      </p:sp>
      <p:pic>
        <p:nvPicPr>
          <p:cNvPr id="28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3360" y="2933021"/>
            <a:ext cx="9978080" cy="5577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Rank the following in terms of increasing first ionization </a:t>
            </a:r>
            <a:r>
              <a:rPr dirty="0" smtClean="0"/>
              <a:t>energy</a:t>
            </a:r>
            <a:r>
              <a:rPr lang="en-US" dirty="0" smtClean="0"/>
              <a:t> (I1)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H, K, Na</a:t>
            </a:r>
          </a:p>
          <a:p>
            <a:r>
              <a:rPr dirty="0"/>
              <a:t>Cl, F, Br, I</a:t>
            </a:r>
          </a:p>
          <a:p>
            <a:r>
              <a:rPr dirty="0"/>
              <a:t>Ne, Na, P, </a:t>
            </a:r>
            <a:r>
              <a:rPr dirty="0" err="1"/>
              <a:t>Ar</a:t>
            </a:r>
            <a:r>
              <a:rPr dirty="0"/>
              <a:t>, </a:t>
            </a:r>
            <a:r>
              <a:rPr dirty="0" smtClean="0"/>
              <a:t>K</a:t>
            </a:r>
            <a:endParaRPr lang="en-US" dirty="0" smtClean="0"/>
          </a:p>
          <a:p>
            <a:r>
              <a:rPr lang="en-US" dirty="0" smtClean="0"/>
              <a:t>Which has the lowest first ionization energy, which has the lowest?</a:t>
            </a:r>
          </a:p>
          <a:p>
            <a:pPr lvl="1"/>
            <a:r>
              <a:rPr lang="en-US" dirty="0" smtClean="0"/>
              <a:t>B, Al, C, Si?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Rank the following I1, I2, I3 of increasing value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Remember </a:t>
            </a:r>
          </a:p>
          <a:p>
            <a:pPr lvl="1"/>
            <a:r>
              <a:rPr dirty="0"/>
              <a:t>I1 - first ionization energy </a:t>
            </a:r>
          </a:p>
          <a:p>
            <a:pPr lvl="1"/>
            <a:r>
              <a:rPr dirty="0"/>
              <a:t>I2 - second ionization energy </a:t>
            </a:r>
          </a:p>
          <a:p>
            <a:pPr lvl="1"/>
            <a:r>
              <a:rPr dirty="0"/>
              <a:t>I3 - third ionization energy</a:t>
            </a:r>
          </a:p>
          <a:p>
            <a:r>
              <a:rPr dirty="0"/>
              <a:t>Mg - </a:t>
            </a:r>
          </a:p>
          <a:p>
            <a:r>
              <a:rPr dirty="0"/>
              <a:t>Na 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Ionization Energy Trend</a:t>
            </a:r>
          </a:p>
        </p:txBody>
      </p:sp>
      <p:pic>
        <p:nvPicPr>
          <p:cNvPr id="289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264" y="2743979"/>
            <a:ext cx="10636734" cy="5724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Electron Configurations of Ions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During the formation of ions, electrons are always removed from the highest principle quantum number first</a:t>
            </a:r>
          </a:p>
          <a:p>
            <a:pPr lvl="1"/>
            <a:r>
              <a:t>i.e. electrons will be removed from 4s orbitals before they are removed from 3d</a:t>
            </a:r>
          </a:p>
          <a:p>
            <a:r>
              <a:t>We have already been practicing this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7.4 Electron Configurations of Ions 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Write the electron configurations for…</a:t>
            </a:r>
          </a:p>
          <a:p>
            <a:pPr lvl="1"/>
            <a:r>
              <a:t>Li +</a:t>
            </a:r>
          </a:p>
          <a:p>
            <a:pPr lvl="1"/>
            <a:r>
              <a:t>Fe 2+</a:t>
            </a:r>
          </a:p>
          <a:p>
            <a:pPr lvl="1"/>
            <a:r>
              <a:t>Co 3+ </a:t>
            </a:r>
          </a:p>
          <a:p>
            <a:pPr lvl="1"/>
            <a:r>
              <a:t>S 2-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7.1 Development of the Table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7720956" cy="66675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3000"/>
            </a:pPr>
            <a:r>
              <a:t>Periodic Table begins to take shape around 1869 by the work of Dmitri Mendeleev (not that long ago)</a:t>
            </a:r>
          </a:p>
          <a:p>
            <a:pPr>
              <a:lnSpc>
                <a:spcPct val="80000"/>
              </a:lnSpc>
              <a:defRPr sz="3000"/>
            </a:pPr>
            <a:r>
              <a:t>This type of science was revolutionary in what humans understood about the matter that makes up this planet</a:t>
            </a:r>
          </a:p>
          <a:p>
            <a:pPr>
              <a:lnSpc>
                <a:spcPct val="80000"/>
              </a:lnSpc>
              <a:defRPr sz="3000"/>
            </a:pPr>
            <a:r>
              <a:t>Gold was discovered many years prior and around Mendeleev’s time 63 elements had already been discovered, </a:t>
            </a:r>
          </a:p>
          <a:p>
            <a:pPr>
              <a:lnSpc>
                <a:spcPct val="80000"/>
              </a:lnSpc>
              <a:defRPr sz="3000"/>
            </a:pPr>
            <a:r>
              <a:t>But they weren’t organized in any particular way and not much was understood regarding trending </a:t>
            </a:r>
          </a:p>
        </p:txBody>
      </p:sp>
      <p:pic>
        <p:nvPicPr>
          <p:cNvPr id="15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3400" y="3212008"/>
            <a:ext cx="3586843" cy="5004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7.5 Electron Affinity 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While ionization energy measures the amount of energy needed to free an electron…</a:t>
            </a:r>
          </a:p>
          <a:p>
            <a:r>
              <a:t>Electron affinity measures the amount of energy needed to attach an electron</a:t>
            </a:r>
          </a:p>
          <a:p>
            <a:pPr lvl="1"/>
            <a:r>
              <a:t>Cl (g) + e- —&gt; Cl- (g)     E = -349 kJ/mol</a:t>
            </a:r>
          </a:p>
          <a:p>
            <a:r>
              <a:t>For most atoms, energy is released when electrons are added (exothermic)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7.5 Ionization vs Affinity 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To put it simply…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rPr dirty="0"/>
              <a:t>Ionization measures the ease at which atoms lose electrons </a:t>
            </a:r>
          </a:p>
          <a:p>
            <a:pPr marL="850391" lvl="1" indent="-425195" defTabSz="543305">
              <a:spcBef>
                <a:spcPts val="3900"/>
              </a:spcBef>
              <a:defRPr sz="3348"/>
            </a:pPr>
            <a:r>
              <a:rPr dirty="0"/>
              <a:t>Affinity measures the ease at which an atom gains an electron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The lower the value for affinity (more exothermic), the easier it is for an atom to gain an electron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rPr dirty="0"/>
              <a:t>More negative values for affinity corresponds to the atoms attraction to electrons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7.5 Trend in affinity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will look at the summary slide at the end of this section but..</a:t>
            </a:r>
          </a:p>
          <a:p>
            <a:r>
              <a:t>Electron affinity generally increases left to right across a row</a:t>
            </a:r>
          </a:p>
          <a:p>
            <a:r>
              <a:t>Changes only slightly down a group, but affinity does decrease due to atomic size</a:t>
            </a:r>
          </a:p>
          <a:p>
            <a:r>
              <a:t>Larger atom, less electron - nucleus attraction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7.5 Exceptions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While affinity increases left to right, we can predict that the attraction will essentially stop at the noble gases</a:t>
            </a:r>
          </a:p>
          <a:p>
            <a:pPr lvl="1"/>
            <a:r>
              <a:t>Will their energy values for affinity be really high or low?</a:t>
            </a:r>
          </a:p>
          <a:p>
            <a:r>
              <a:t>Group 5a (N, P, As) are anomalies in the pattern</a:t>
            </a:r>
          </a:p>
          <a:p>
            <a:r>
              <a:t>Group 2a gain electrons is also unfavorable because they would now need to promote an electron to an empty p orbital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7.5 Exceptions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2564607"/>
            <a:ext cx="8629494" cy="647212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Trend Summary</a:t>
            </a:r>
          </a:p>
        </p:txBody>
      </p:sp>
      <p:pic>
        <p:nvPicPr>
          <p:cNvPr id="313" name="image24.jpeg" descr="periodictrend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2241" y="2209928"/>
            <a:ext cx="8336059" cy="6252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7.6 Metals, Nonmetals, and Metalloids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indent="-452627" defTabSz="578358">
              <a:spcBef>
                <a:spcPts val="4100"/>
              </a:spcBef>
              <a:defRPr sz="3564"/>
            </a:pPr>
            <a:endParaRPr/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Approximately 75% of the elements on the table are metals (left of the staircase) </a:t>
            </a:r>
          </a:p>
          <a:p>
            <a:pPr marL="905255" lvl="1" indent="-452627" defTabSz="578358">
              <a:spcBef>
                <a:spcPts val="4100"/>
              </a:spcBef>
              <a:defRPr sz="3564"/>
            </a:pPr>
            <a:r>
              <a:t>Exception: Hydrogen (nonmetal)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Aside from the noble gases, no elements exist alone as individual atoms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t>To really investigate trends, we must look at the properties that involve collections of atoms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7.6 Metals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7600802" cy="6667501"/>
          </a:xfrm>
          <a:prstGeom prst="rect">
            <a:avLst/>
          </a:prstGeom>
        </p:spPr>
        <p:txBody>
          <a:bodyPr/>
          <a:lstStyle/>
          <a:p>
            <a:pPr marL="384047" indent="-384047" defTabSz="490727">
              <a:spcBef>
                <a:spcPts val="3500"/>
              </a:spcBef>
              <a:defRPr sz="3024"/>
            </a:pPr>
            <a:r>
              <a:t>Metallic character - the more an element exhibits properties of metals</a:t>
            </a:r>
          </a:p>
          <a:p>
            <a:pPr marL="384047" indent="-384047" defTabSz="490727">
              <a:spcBef>
                <a:spcPts val="3500"/>
              </a:spcBef>
              <a:defRPr sz="3024"/>
            </a:pPr>
            <a:r>
              <a:t>Metal properties</a:t>
            </a:r>
          </a:p>
          <a:p>
            <a:pPr marL="768095" lvl="1" indent="-384047" defTabSz="490727">
              <a:spcBef>
                <a:spcPts val="3500"/>
              </a:spcBef>
              <a:defRPr sz="3024"/>
            </a:pPr>
            <a:r>
              <a:t>Luster (shiny!) </a:t>
            </a:r>
          </a:p>
          <a:p>
            <a:pPr marL="768095" lvl="1" indent="-384047" defTabSz="490727">
              <a:spcBef>
                <a:spcPts val="3500"/>
              </a:spcBef>
              <a:defRPr sz="3024"/>
            </a:pPr>
            <a:r>
              <a:t>Conduct heat and electricity </a:t>
            </a:r>
          </a:p>
          <a:p>
            <a:pPr marL="768095" lvl="1" indent="-384047" defTabSz="490727">
              <a:spcBef>
                <a:spcPts val="3500"/>
              </a:spcBef>
              <a:defRPr sz="3024"/>
            </a:pPr>
            <a:r>
              <a:t>Malleable </a:t>
            </a:r>
          </a:p>
          <a:p>
            <a:pPr marL="768095" lvl="1" indent="-384047" defTabSz="490727">
              <a:spcBef>
                <a:spcPts val="3500"/>
              </a:spcBef>
              <a:defRPr sz="3024"/>
            </a:pPr>
            <a:r>
              <a:t>High melting points</a:t>
            </a:r>
          </a:p>
          <a:p>
            <a:pPr marL="384047" indent="-384047" defTabSz="490727">
              <a:spcBef>
                <a:spcPts val="3500"/>
              </a:spcBef>
              <a:defRPr sz="3024"/>
            </a:pPr>
            <a:r>
              <a:t>Low ionization energies - form + ions</a:t>
            </a:r>
          </a:p>
        </p:txBody>
      </p:sp>
      <p:pic>
        <p:nvPicPr>
          <p:cNvPr id="32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2928" y="2743509"/>
            <a:ext cx="3668272" cy="453994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9315930" y="7388072"/>
            <a:ext cx="1982268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Pure sodium metal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7.6 Metals 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7.6 Nonmetals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Non-metallic character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Periodic Table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xfrm>
            <a:off x="571499" y="2222500"/>
            <a:ext cx="7566622" cy="6667500"/>
          </a:xfrm>
          <a:prstGeom prst="rect">
            <a:avLst/>
          </a:prstGeom>
        </p:spPr>
        <p:txBody>
          <a:bodyPr/>
          <a:lstStyle/>
          <a:p>
            <a:pPr marL="452627" indent="-452627" defTabSz="578358">
              <a:lnSpc>
                <a:spcPct val="90000"/>
              </a:lnSpc>
              <a:spcBef>
                <a:spcPts val="4100"/>
              </a:spcBef>
              <a:defRPr sz="3200"/>
            </a:pPr>
            <a:r>
              <a:t>Mendeleev and his colleague Meyer observed periodic trends in the way elements behaved </a:t>
            </a:r>
          </a:p>
          <a:p>
            <a:pPr marL="452627" indent="-452627" defTabSz="578358">
              <a:lnSpc>
                <a:spcPct val="90000"/>
              </a:lnSpc>
              <a:spcBef>
                <a:spcPts val="4100"/>
              </a:spcBef>
              <a:defRPr sz="3200"/>
            </a:pPr>
            <a:r>
              <a:t>Especially when they were arranged in increasing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atomic weights</a:t>
            </a:r>
          </a:p>
          <a:p>
            <a:pPr marL="452627" indent="-452627" defTabSz="578358">
              <a:lnSpc>
                <a:spcPct val="90000"/>
              </a:lnSpc>
              <a:spcBef>
                <a:spcPts val="4100"/>
              </a:spcBef>
              <a:defRPr sz="3200"/>
            </a:pPr>
            <a:r>
              <a:t>Mendeleev knew little of atomic numbers at the time or really subatomic particles</a:t>
            </a:r>
          </a:p>
          <a:p>
            <a:pPr marL="452627" indent="-452627" defTabSz="578358">
              <a:lnSpc>
                <a:spcPct val="90000"/>
              </a:lnSpc>
              <a:spcBef>
                <a:spcPts val="4100"/>
              </a:spcBef>
              <a:defRPr sz="3200"/>
            </a:pPr>
            <a:r>
              <a:t>Spaces in the table left by Mendeleev because he was insistent in grouping the table in “families”</a:t>
            </a:r>
          </a:p>
        </p:txBody>
      </p:sp>
      <p:pic>
        <p:nvPicPr>
          <p:cNvPr id="15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6831" y="2222500"/>
            <a:ext cx="4220698" cy="6557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Ancient “science”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the times of Aristotle and Democritus, matter was thought to be rooted in these 4 “elements” </a:t>
            </a:r>
          </a:p>
        </p:txBody>
      </p:sp>
      <p:pic>
        <p:nvPicPr>
          <p:cNvPr id="159" name="image3.png"/>
          <p:cNvPicPr>
            <a:picLocks noChangeAspect="1"/>
          </p:cNvPicPr>
          <p:nvPr/>
        </p:nvPicPr>
        <p:blipFill>
          <a:blip r:embed="rId2">
            <a:extLst/>
          </a:blip>
          <a:srcRect t="23810"/>
          <a:stretch>
            <a:fillRect/>
          </a:stretch>
        </p:blipFill>
        <p:spPr>
          <a:xfrm>
            <a:off x="2819400" y="4339530"/>
            <a:ext cx="7620000" cy="390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Early Table by Mendeleev</a:t>
            </a:r>
          </a:p>
        </p:txBody>
      </p:sp>
      <p:pic>
        <p:nvPicPr>
          <p:cNvPr id="162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273" y="2522208"/>
            <a:ext cx="11026255" cy="5493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Development of the Table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Comparison between modern values and Mendeleev’s values</a:t>
            </a:r>
          </a:p>
        </p:txBody>
      </p:sp>
      <p:pic>
        <p:nvPicPr>
          <p:cNvPr id="166" name="image5.jpeg" descr="07_T01"/>
          <p:cNvPicPr>
            <a:picLocks noChangeAspect="1"/>
          </p:cNvPicPr>
          <p:nvPr/>
        </p:nvPicPr>
        <p:blipFill>
          <a:blip r:embed="rId2">
            <a:extLst/>
          </a:blip>
          <a:srcRect t="16067" b="6234"/>
          <a:stretch>
            <a:fillRect/>
          </a:stretch>
        </p:blipFill>
        <p:spPr>
          <a:xfrm>
            <a:off x="2324100" y="4238623"/>
            <a:ext cx="8007350" cy="3275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2154</Words>
  <Application>Microsoft Office PowerPoint</Application>
  <PresentationFormat>Custom</PresentationFormat>
  <Paragraphs>233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Helvetica Neue</vt:lpstr>
      <vt:lpstr>Helvetica Neue Light</vt:lpstr>
      <vt:lpstr>Helvetica Neue Medium</vt:lpstr>
      <vt:lpstr>ModernPortfolio</vt:lpstr>
      <vt:lpstr>Periodic Law </vt:lpstr>
      <vt:lpstr>Topics</vt:lpstr>
      <vt:lpstr>Problem Set </vt:lpstr>
      <vt:lpstr>Purpose of this chapter</vt:lpstr>
      <vt:lpstr>7.1 Development of the Table</vt:lpstr>
      <vt:lpstr>Early Periodic Table</vt:lpstr>
      <vt:lpstr>Ancient “science”</vt:lpstr>
      <vt:lpstr>Early Table by Mendeleev</vt:lpstr>
      <vt:lpstr>Development of the Table</vt:lpstr>
      <vt:lpstr>More relatable (illustrated) table</vt:lpstr>
      <vt:lpstr>More modern and descriptive table</vt:lpstr>
      <vt:lpstr>7.2 Effective Nuclear Charge</vt:lpstr>
      <vt:lpstr>7.2 Effective Nuclear Charge</vt:lpstr>
      <vt:lpstr>7.2 Effective Nuclear Charge </vt:lpstr>
      <vt:lpstr>Calculating Zeff </vt:lpstr>
      <vt:lpstr>Slater’s Rule</vt:lpstr>
      <vt:lpstr>Slater’s Rule</vt:lpstr>
      <vt:lpstr>Applications of Slater’s Rule</vt:lpstr>
      <vt:lpstr>Example</vt:lpstr>
      <vt:lpstr>Slater’s Rule</vt:lpstr>
      <vt:lpstr>Slater’s Rule to Calculate Zeff</vt:lpstr>
      <vt:lpstr>Coulombs law and Periodicity</vt:lpstr>
      <vt:lpstr>Coulombs law</vt:lpstr>
      <vt:lpstr>7.2 Effective Nuclear Charge Trend</vt:lpstr>
      <vt:lpstr>Why this trend?</vt:lpstr>
      <vt:lpstr>Rank the Following in Terms of Zeff (Highest to Lowest)</vt:lpstr>
      <vt:lpstr>7.3 Sizes of Atoms and Ions</vt:lpstr>
      <vt:lpstr>Experimentation behind Atomic Radii</vt:lpstr>
      <vt:lpstr>Atomic Radii (Covalent)</vt:lpstr>
      <vt:lpstr>Atomic Radii (van der Waals radius)</vt:lpstr>
      <vt:lpstr>7.3 Size of Atomic Radii</vt:lpstr>
      <vt:lpstr>Periodic Trend in Size (Atomic Radii)</vt:lpstr>
      <vt:lpstr>Trending Graph</vt:lpstr>
      <vt:lpstr>Rank the following from smallest to largest in terms of atomic radii.</vt:lpstr>
      <vt:lpstr>7.3 Ionic Radii</vt:lpstr>
      <vt:lpstr>PowerPoint Presentation</vt:lpstr>
      <vt:lpstr>Arrange the following in terms of ionic size</vt:lpstr>
      <vt:lpstr>7.4 Isoelectronic Series</vt:lpstr>
      <vt:lpstr>7.4 Isoelectronic series</vt:lpstr>
      <vt:lpstr>7.4 Ionization Energy</vt:lpstr>
      <vt:lpstr>First and Second Ionization Energy</vt:lpstr>
      <vt:lpstr>7.4 Trend in First Ionization Energy</vt:lpstr>
      <vt:lpstr>Different graph of First Ionization Energy Trend</vt:lpstr>
      <vt:lpstr>7.4 Ionization energy table</vt:lpstr>
      <vt:lpstr>Rank the following in terms of increasing first ionization energy (I1) </vt:lpstr>
      <vt:lpstr>Rank the following I1, I2, I3 of increasing value</vt:lpstr>
      <vt:lpstr>7.4 Ionization Energy Trend</vt:lpstr>
      <vt:lpstr>7.4 Electron Configurations of Ions</vt:lpstr>
      <vt:lpstr>7.4 Electron Configurations of Ions </vt:lpstr>
      <vt:lpstr>7.5 Electron Affinity </vt:lpstr>
      <vt:lpstr>7.5 Ionization vs Affinity </vt:lpstr>
      <vt:lpstr>7.5 Trend in affinity</vt:lpstr>
      <vt:lpstr>7.5 Exceptions</vt:lpstr>
      <vt:lpstr>7.5 Exceptions</vt:lpstr>
      <vt:lpstr>Trend Summary</vt:lpstr>
      <vt:lpstr>7.6 Metals, Nonmetals, and Metalloids</vt:lpstr>
      <vt:lpstr>7.6 Metals</vt:lpstr>
      <vt:lpstr>7.6 Metals </vt:lpstr>
      <vt:lpstr>7.6 Nonmetals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Law</dc:title>
  <dc:creator>Jacob Atherly</dc:creator>
  <cp:lastModifiedBy>Jacob Atherly</cp:lastModifiedBy>
  <cp:revision>5</cp:revision>
  <dcterms:modified xsi:type="dcterms:W3CDTF">2019-03-25T15:26:56Z</dcterms:modified>
</cp:coreProperties>
</file>